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72" r:id="rId5"/>
    <p:sldId id="277" r:id="rId6"/>
    <p:sldId id="278" r:id="rId7"/>
    <p:sldId id="279" r:id="rId8"/>
    <p:sldId id="280" r:id="rId9"/>
    <p:sldId id="281" r:id="rId10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0EEB11D-1A2C-47BA-A1EA-89023A82B24E}" type="datetime1">
              <a:rPr lang="es-ES" smtClean="0"/>
              <a:t>10/04/2025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1AE400-C156-46A1-A0E2-1B558DFFA3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31284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13FD2A-7ACC-44D6-B16C-08298A79751F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77E48D1-FA17-4B0C-9EED-C23B2F50007B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1376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77E48D1-FA17-4B0C-9EED-C23B2F50007B}" type="slidenum">
              <a:rPr lang="es-ES" noProof="0" smtClean="0"/>
              <a:t>5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21533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CEB408-2567-4E34-8971-DEA81E44683A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4FB67C-46E3-4052-9C78-AFEFC8EDDA49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43F19C-3629-4118-B362-283DE42BF256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F4753F-DE29-4565-9688-B803392C7103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Cuadro de texto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Cuadro de texto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5DB1B0-9ED1-410F-9A50-8ADAFEBF90A3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0ACDD8-EB32-4EB6-BA1A-24740639EF52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FDCD87-8C68-4185-84BC-049D0BE74198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E607B1-4EF7-45CD-94E6-4E04625E656A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02B536-6CDD-4B96-A7AE-8CBE5D006050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7F82FE-11B2-4B4C-828D-586248EA685E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rtlCol="0" anchor="b">
            <a:normAutofit/>
          </a:bodyPr>
          <a:lstStyle>
            <a:lvl1pPr>
              <a:defRPr sz="3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B02EE8-A61F-43CF-90FD-0E33C2895D87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35BF49-87F1-48A2-A74E-226214ED3637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8CF51D-1EF2-4AA9-8F30-EA82D4EC5F79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C5C200-B4DF-4244-B4AE-71708E17BE03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B969A-5F57-4C2C-9BA4-14B3D7CFDB7F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12CCA1-6E9B-4069-B958-69F87D83354B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285438-735C-42AB-94ED-DDA0DCE4769B}" type="datetime1">
              <a:rPr lang="es-ES" noProof="0" smtClean="0"/>
              <a:t>10/04/2025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760AD57-E694-4AEC-B390-84E6EE06EE42}" type="datetime1">
              <a:rPr lang="es-ES" noProof="0" smtClean="0"/>
              <a:t>10/04/2025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decorativa con diseño de ojo de toro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1012" y="1041400"/>
            <a:ext cx="9001462" cy="2387600"/>
          </a:xfrm>
        </p:spPr>
        <p:txBody>
          <a:bodyPr rtlCol="0">
            <a:normAutofit fontScale="90000"/>
          </a:bodyPr>
          <a:lstStyle/>
          <a:p>
            <a:r>
              <a:rPr lang="es-ES" dirty="0" err="1">
                <a:solidFill>
                  <a:srgbClr val="FFFFFF"/>
                </a:solidFill>
              </a:rPr>
              <a:t>Neopick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>
                <a:solidFill>
                  <a:srgbClr val="FFFFFF"/>
                </a:solidFill>
              </a:rPr>
              <a:t>Sistema de </a:t>
            </a:r>
            <a:r>
              <a:rPr lang="es-ES" dirty="0" err="1">
                <a:solidFill>
                  <a:srgbClr val="FFFFFF"/>
                </a:solidFill>
              </a:rPr>
              <a:t>picking</a:t>
            </a:r>
            <a:r>
              <a:rPr lang="es-ES" dirty="0">
                <a:solidFill>
                  <a:srgbClr val="FFFFFF"/>
                </a:solidFill>
              </a:rPr>
              <a:t> asistido por radiofrecuencia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08207" y="3631532"/>
            <a:ext cx="6722822" cy="1120333"/>
          </a:xfrm>
        </p:spPr>
        <p:txBody>
          <a:bodyPr rtlCol="0">
            <a:normAutofit/>
          </a:bodyPr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Fabian Saavedra</a:t>
            </a:r>
          </a:p>
          <a:p>
            <a:pPr rtl="0"/>
            <a:r>
              <a:rPr lang="es-ES" dirty="0">
                <a:solidFill>
                  <a:srgbClr val="FFFFFF"/>
                </a:solidFill>
              </a:rPr>
              <a:t>Ian Marco Arango</a:t>
            </a:r>
          </a:p>
        </p:txBody>
      </p:sp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2AB8B-1201-B057-FEFC-304CC9D2F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806" y="310895"/>
            <a:ext cx="11474245" cy="977075"/>
          </a:xfrm>
        </p:spPr>
        <p:txBody>
          <a:bodyPr/>
          <a:lstStyle/>
          <a:p>
            <a:r>
              <a:rPr lang="es-CO" dirty="0"/>
              <a:t>	Contexto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DC7EC55-DFA6-2F6D-4AFC-291E697D6C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806" y="1434910"/>
            <a:ext cx="11474245" cy="2773296"/>
          </a:xfrm>
        </p:spPr>
        <p:txBody>
          <a:bodyPr>
            <a:normAutofit fontScale="47500" lnSpcReduction="20000"/>
          </a:bodyPr>
          <a:lstStyle/>
          <a:p>
            <a:pPr algn="just"/>
            <a:r>
              <a:rPr lang="es-MX" sz="2900" dirty="0"/>
              <a:t>Este proyecto tiene como propósito transformar y optimizar el proceso de picking en DistribuExpress S.A.S, mediante el desarrollo e implementación de un sistema inteligente asistido por radiofrecuencia.</a:t>
            </a:r>
          </a:p>
          <a:p>
            <a:pPr algn="just"/>
            <a:r>
              <a:rPr lang="es-MX" sz="2900" dirty="0"/>
              <a:t>Frente a las limitaciones actuales del proceso manual, como errores en la preparación de los pedidos, demoras operativas y baja trazabilidad, se plantea una solución tecnológica que modernice las operaciones logísticas clave compañía.</a:t>
            </a:r>
          </a:p>
          <a:p>
            <a:pPr algn="just"/>
            <a:r>
              <a:rPr lang="es-MX" sz="2900" dirty="0"/>
              <a:t>El sistema propuesto permitirá guiar a los operarios a través de dispositivos móviles, validar cada acción mediante escaneo y actualizar el inventario en tiempo real. Con ello, se busca no solo reducir errores y tiempos de operación, sino también fortalecer el control sobre el inventario, mejorar la trazabilidad de los procesos y aumentar la eficiencia general en la cadena de distribución. Esta iniciativa responde a la necesidad de evolucionar hacia un operación más ágil, precisa y conectada, acorde con los desafíos del sector logístico actual</a:t>
            </a:r>
          </a:p>
          <a:p>
            <a:endParaRPr lang="es-MX" dirty="0"/>
          </a:p>
          <a:p>
            <a:endParaRPr lang="es-CO" dirty="0"/>
          </a:p>
        </p:txBody>
      </p:sp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3007C090-B48B-4717-FA25-35CE07600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876" y="4251580"/>
            <a:ext cx="4010025" cy="229552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C2EF855-4CB5-069B-BDF8-975A5EC11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8629" y="4251579"/>
            <a:ext cx="4010025" cy="2295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395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D91C03-D66F-0426-7E87-5B5BDD42D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45279"/>
            <a:ext cx="10353761" cy="1326321"/>
          </a:xfrm>
        </p:spPr>
        <p:txBody>
          <a:bodyPr/>
          <a:lstStyle/>
          <a:p>
            <a:r>
              <a:rPr lang="es-CO" dirty="0"/>
              <a:t>Requisitos funcionales</a:t>
            </a:r>
          </a:p>
        </p:txBody>
      </p:sp>
      <p:graphicFrame>
        <p:nvGraphicFramePr>
          <p:cNvPr id="9" name="Marcador de contenido 8">
            <a:extLst>
              <a:ext uri="{FF2B5EF4-FFF2-40B4-BE49-F238E27FC236}">
                <a16:creationId xmlns:a16="http://schemas.microsoft.com/office/drawing/2014/main" id="{DACA362F-D5DC-CF77-F327-53BC4DFE0B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7644674"/>
              </p:ext>
            </p:extLst>
          </p:nvPr>
        </p:nvGraphicFramePr>
        <p:xfrm>
          <a:off x="265470" y="1155290"/>
          <a:ext cx="11661058" cy="491145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128706">
                  <a:extLst>
                    <a:ext uri="{9D8B030D-6E8A-4147-A177-3AD203B41FA5}">
                      <a16:colId xmlns:a16="http://schemas.microsoft.com/office/drawing/2014/main" val="3091486811"/>
                    </a:ext>
                  </a:extLst>
                </a:gridCol>
                <a:gridCol w="3079501">
                  <a:extLst>
                    <a:ext uri="{9D8B030D-6E8A-4147-A177-3AD203B41FA5}">
                      <a16:colId xmlns:a16="http://schemas.microsoft.com/office/drawing/2014/main" val="2028253638"/>
                    </a:ext>
                  </a:extLst>
                </a:gridCol>
                <a:gridCol w="3942067">
                  <a:extLst>
                    <a:ext uri="{9D8B030D-6E8A-4147-A177-3AD203B41FA5}">
                      <a16:colId xmlns:a16="http://schemas.microsoft.com/office/drawing/2014/main" val="42871943"/>
                    </a:ext>
                  </a:extLst>
                </a:gridCol>
                <a:gridCol w="3510784">
                  <a:extLst>
                    <a:ext uri="{9D8B030D-6E8A-4147-A177-3AD203B41FA5}">
                      <a16:colId xmlns:a16="http://schemas.microsoft.com/office/drawing/2014/main" val="977281654"/>
                    </a:ext>
                  </a:extLst>
                </a:gridCol>
              </a:tblGrid>
              <a:tr h="287290"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DESCRIPCIÓN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DETALLE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INTERESADO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832589"/>
                  </a:ext>
                </a:extLst>
              </a:tr>
              <a:tr h="1128568"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RF-01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600" dirty="0">
                          <a:latin typeface="+mn-lt"/>
                        </a:rPr>
                        <a:t>Guía interactiva de picking</a:t>
                      </a:r>
                    </a:p>
                    <a:p>
                      <a:endParaRPr lang="es-CO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n-lt"/>
                        </a:rPr>
                        <a:t>El sistema debe guiar a los operarios paso a paso mediante una aplicación móvil que indique la ruta y ubicación de los productos.</a:t>
                      </a:r>
                      <a:endParaRPr lang="es-CO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n-lt"/>
                        </a:rPr>
                        <a:t>Operarios de picking, Jefe de logística</a:t>
                      </a:r>
                      <a:endParaRPr lang="es-CO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8219664"/>
                  </a:ext>
                </a:extLst>
              </a:tr>
              <a:tr h="705355"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RF-02</a:t>
                      </a:r>
                    </a:p>
                    <a:p>
                      <a:endParaRPr lang="es-CO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Validación por escaneo.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El sistema debe permitir validar cada ítem recogido mediante el escaneo RFID.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Operarios de picking.</a:t>
                      </a:r>
                    </a:p>
                    <a:p>
                      <a:r>
                        <a:rPr lang="es-CO" sz="1600" dirty="0">
                          <a:latin typeface="+mn-lt"/>
                        </a:rPr>
                        <a:t>Departamento de tecnología.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485137"/>
                  </a:ext>
                </a:extLst>
              </a:tr>
              <a:tr h="916961"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RF-03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Actualización automática del inventario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Cada escaneo debe generar una actualización automática en la base de datos del inventario en tiempo real.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Jefe de logística.</a:t>
                      </a:r>
                    </a:p>
                    <a:p>
                      <a:r>
                        <a:rPr lang="es-CO" sz="1600" dirty="0">
                          <a:latin typeface="+mn-lt"/>
                        </a:rPr>
                        <a:t>Departamento de tecnología.</a:t>
                      </a:r>
                    </a:p>
                    <a:p>
                      <a:r>
                        <a:rPr lang="es-CO" sz="1600" dirty="0">
                          <a:latin typeface="+mn-lt"/>
                        </a:rPr>
                        <a:t>Gerencia general.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603226"/>
                  </a:ext>
                </a:extLst>
              </a:tr>
              <a:tr h="1128568"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RF-04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Confirmación de pedidos completados.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n-lt"/>
                        </a:rPr>
                        <a:t>El sistema debe permitir al operario marcar el pedido como “completo” tras escanear todos los productos requeridos.</a:t>
                      </a:r>
                      <a:endParaRPr lang="es-CO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Operarios de picking.</a:t>
                      </a:r>
                    </a:p>
                    <a:p>
                      <a:r>
                        <a:rPr lang="es-CO" sz="1600" dirty="0">
                          <a:latin typeface="+mn-lt"/>
                        </a:rPr>
                        <a:t>Jefe de logística.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316939"/>
                  </a:ext>
                </a:extLst>
              </a:tr>
              <a:tr h="493748"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RF-05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Reporte de errores o incidencias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600" dirty="0">
                          <a:latin typeface="+mn-lt"/>
                        </a:rPr>
                        <a:t>requeridos.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n-lt"/>
                        </a:rPr>
                        <a:t>Operarios de picking, Jefe de logística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1402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0377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D03C5-3FD6-B93A-8F77-D16B986A1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64CA4-6E23-02A0-0F3F-214C61C1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45279"/>
            <a:ext cx="10353761" cy="633147"/>
          </a:xfrm>
        </p:spPr>
        <p:txBody>
          <a:bodyPr/>
          <a:lstStyle/>
          <a:p>
            <a:r>
              <a:rPr lang="es-CO" dirty="0"/>
              <a:t>Requisitos NO funcionales</a:t>
            </a:r>
          </a:p>
        </p:txBody>
      </p:sp>
      <p:graphicFrame>
        <p:nvGraphicFramePr>
          <p:cNvPr id="9" name="Marcador de contenido 8">
            <a:extLst>
              <a:ext uri="{FF2B5EF4-FFF2-40B4-BE49-F238E27FC236}">
                <a16:creationId xmlns:a16="http://schemas.microsoft.com/office/drawing/2014/main" id="{8B654D95-EAF1-F5D5-A960-91032ACEA0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4293117"/>
              </p:ext>
            </p:extLst>
          </p:nvPr>
        </p:nvGraphicFramePr>
        <p:xfrm>
          <a:off x="521110" y="678426"/>
          <a:ext cx="11107281" cy="595834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59143">
                  <a:extLst>
                    <a:ext uri="{9D8B030D-6E8A-4147-A177-3AD203B41FA5}">
                      <a16:colId xmlns:a16="http://schemas.microsoft.com/office/drawing/2014/main" val="3091486811"/>
                    </a:ext>
                  </a:extLst>
                </a:gridCol>
                <a:gridCol w="2794088">
                  <a:extLst>
                    <a:ext uri="{9D8B030D-6E8A-4147-A177-3AD203B41FA5}">
                      <a16:colId xmlns:a16="http://schemas.microsoft.com/office/drawing/2014/main" val="2028253638"/>
                    </a:ext>
                  </a:extLst>
                </a:gridCol>
                <a:gridCol w="3995456">
                  <a:extLst>
                    <a:ext uri="{9D8B030D-6E8A-4147-A177-3AD203B41FA5}">
                      <a16:colId xmlns:a16="http://schemas.microsoft.com/office/drawing/2014/main" val="42871943"/>
                    </a:ext>
                  </a:extLst>
                </a:gridCol>
                <a:gridCol w="3558594">
                  <a:extLst>
                    <a:ext uri="{9D8B030D-6E8A-4147-A177-3AD203B41FA5}">
                      <a16:colId xmlns:a16="http://schemas.microsoft.com/office/drawing/2014/main" val="977281654"/>
                    </a:ext>
                  </a:extLst>
                </a:gridCol>
              </a:tblGrid>
              <a:tr h="344861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DESCRIPCIÓN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DETALLE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INTERESADO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832589"/>
                  </a:ext>
                </a:extLst>
              </a:tr>
              <a:tr h="1160817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RF-01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Seguridad de los datos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dirty="0"/>
                        <a:t>Toda la información de pedidos, escaneos e inventarios debe ser almacenada de forma segura y protegida mediante autenticación.</a:t>
                      </a:r>
                      <a:endParaRPr lang="es-C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Departamento de tecnología, Gerencia general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8219664"/>
                  </a:ext>
                </a:extLst>
              </a:tr>
              <a:tr h="1097284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RF-02</a:t>
                      </a:r>
                    </a:p>
                    <a:p>
                      <a:pPr algn="ctr"/>
                      <a:endParaRPr lang="es-C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Disponibilidad del sistema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dirty="0"/>
                        <a:t>El sistema debe garantizar una disponibilidad mínima del 99.5% para no interrumpir las operaciones logísticas.</a:t>
                      </a:r>
                      <a:endParaRPr lang="es-C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dirty="0"/>
                        <a:t>Jefe de logística, Gerencia general</a:t>
                      </a:r>
                      <a:endParaRPr lang="es-CO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485137"/>
                  </a:ext>
                </a:extLst>
              </a:tr>
              <a:tr h="1097284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RF-03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Tiempo de respuestas del sistema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dirty="0"/>
                        <a:t>Cada interacción, como un escaneo o consulta de producto, debe tener un tiempo de respuesta entre 3 segundos y 5 segundos</a:t>
                      </a:r>
                      <a:endParaRPr lang="es-C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Operarios de picking, Departamento de tecnología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603226"/>
                  </a:ext>
                </a:extLst>
              </a:tr>
              <a:tr h="1160817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RF-04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Escalabilidad del sistema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dirty="0"/>
                        <a:t>El sistema debe permitir la incorporación de nuevos dispositivos, usuarios y centros de distribución sin afectar su rendimiento.</a:t>
                      </a:r>
                      <a:endParaRPr lang="es-C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Departamento de tecnología, Gerencia general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316939"/>
                  </a:ext>
                </a:extLst>
              </a:tr>
              <a:tr h="1097284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RF-05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Respaldo de información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dirty="0"/>
                        <a:t>La base de datos del sistema debe realizar respaldos automáticos diarios para garantizar la recuperación ante fallos.</a:t>
                      </a:r>
                      <a:endParaRPr lang="es-CO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Departamento de tecnología, Gerencia general</a:t>
                      </a:r>
                      <a:endParaRPr lang="es-MX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1402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1351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DC090C-408D-DF28-A7F3-322DDA41D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53F130-A526-DAE2-0A02-11EAD2AF2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45279"/>
            <a:ext cx="10353761" cy="633147"/>
          </a:xfrm>
        </p:spPr>
        <p:txBody>
          <a:bodyPr/>
          <a:lstStyle/>
          <a:p>
            <a:r>
              <a:rPr lang="es-CO" dirty="0"/>
              <a:t>Atributos de calidad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90A3EA70-4912-443E-9A70-594E21EEA9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0996604"/>
              </p:ext>
            </p:extLst>
          </p:nvPr>
        </p:nvGraphicFramePr>
        <p:xfrm>
          <a:off x="524508" y="835742"/>
          <a:ext cx="11142981" cy="560438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05193">
                  <a:extLst>
                    <a:ext uri="{9D8B030D-6E8A-4147-A177-3AD203B41FA5}">
                      <a16:colId xmlns:a16="http://schemas.microsoft.com/office/drawing/2014/main" val="2964787866"/>
                    </a:ext>
                  </a:extLst>
                </a:gridCol>
                <a:gridCol w="2559447">
                  <a:extLst>
                    <a:ext uri="{9D8B030D-6E8A-4147-A177-3AD203B41FA5}">
                      <a16:colId xmlns:a16="http://schemas.microsoft.com/office/drawing/2014/main" val="2342846324"/>
                    </a:ext>
                  </a:extLst>
                </a:gridCol>
                <a:gridCol w="2559447">
                  <a:extLst>
                    <a:ext uri="{9D8B030D-6E8A-4147-A177-3AD203B41FA5}">
                      <a16:colId xmlns:a16="http://schemas.microsoft.com/office/drawing/2014/main" val="345455861"/>
                    </a:ext>
                  </a:extLst>
                </a:gridCol>
                <a:gridCol w="2559447">
                  <a:extLst>
                    <a:ext uri="{9D8B030D-6E8A-4147-A177-3AD203B41FA5}">
                      <a16:colId xmlns:a16="http://schemas.microsoft.com/office/drawing/2014/main" val="2948152896"/>
                    </a:ext>
                  </a:extLst>
                </a:gridCol>
                <a:gridCol w="2559447">
                  <a:extLst>
                    <a:ext uri="{9D8B030D-6E8A-4147-A177-3AD203B41FA5}">
                      <a16:colId xmlns:a16="http://schemas.microsoft.com/office/drawing/2014/main" val="2996173405"/>
                    </a:ext>
                  </a:extLst>
                </a:gridCol>
              </a:tblGrid>
              <a:tr h="664927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ATRIBUDO DE CALIDAD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DESCRIPCIÓN DEL NFR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STAKEHOLDERS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% ASIGNADO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087757"/>
                  </a:ext>
                </a:extLst>
              </a:tr>
              <a:tr h="1234865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NFR-01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Disponibilidad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El sistema debe garantizar una disponibilidad mínima del 99.5%.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Gerencia general</a:t>
                      </a:r>
                    </a:p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Jefe de logística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35%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613810"/>
                  </a:ext>
                </a:extLst>
              </a:tr>
              <a:tr h="12348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600" dirty="0">
                          <a:latin typeface="+mn-lt"/>
                        </a:rPr>
                        <a:t>NFR-02</a:t>
                      </a:r>
                    </a:p>
                    <a:p>
                      <a:pPr algn="ctr"/>
                      <a:endParaRPr lang="es-CO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Rendimiento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El sistema deberá responder a cada uno de los usuarios entre 3 segundos y 5 segundos.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Operarios de picking</a:t>
                      </a:r>
                    </a:p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Jefe de logística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6127136"/>
                  </a:ext>
                </a:extLst>
              </a:tr>
              <a:tr h="9498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600" dirty="0">
                          <a:latin typeface="+mn-lt"/>
                        </a:rPr>
                        <a:t>NFR-03</a:t>
                      </a:r>
                    </a:p>
                    <a:p>
                      <a:pPr algn="ctr"/>
                      <a:endParaRPr lang="es-CO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Escalabilidad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El sistema deberá ser escalable horizontal y verticalmente.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Departamento de TI</a:t>
                      </a:r>
                    </a:p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Gerencia general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20%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686917"/>
                  </a:ext>
                </a:extLst>
              </a:tr>
              <a:tr h="151983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600" dirty="0">
                          <a:latin typeface="+mn-lt"/>
                        </a:rPr>
                        <a:t>NFR-04</a:t>
                      </a:r>
                    </a:p>
                    <a:p>
                      <a:pPr algn="ctr"/>
                      <a:endParaRPr lang="es-CO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Seguridad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El sistema deberá implementar mecanismos robustos de autenticación, autorización y cifrado.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Gerencia general</a:t>
                      </a:r>
                    </a:p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Departamento de 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>
                          <a:latin typeface="+mn-lt"/>
                        </a:rPr>
                        <a:t>20%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9706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3425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E63985-CD99-7958-AFE4-365D4DBD0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8" y="0"/>
            <a:ext cx="10353761" cy="1326321"/>
          </a:xfrm>
        </p:spPr>
        <p:txBody>
          <a:bodyPr/>
          <a:lstStyle/>
          <a:p>
            <a:r>
              <a:rPr lang="es-CO" dirty="0"/>
              <a:t>PONDERACIÓN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3220CE6A-E20F-4F42-F9F1-C89781896C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9973575"/>
              </p:ext>
            </p:extLst>
          </p:nvPr>
        </p:nvGraphicFramePr>
        <p:xfrm>
          <a:off x="398206" y="1071716"/>
          <a:ext cx="11395587" cy="555757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95342">
                  <a:extLst>
                    <a:ext uri="{9D8B030D-6E8A-4147-A177-3AD203B41FA5}">
                      <a16:colId xmlns:a16="http://schemas.microsoft.com/office/drawing/2014/main" val="4289055998"/>
                    </a:ext>
                  </a:extLst>
                </a:gridCol>
                <a:gridCol w="1839355">
                  <a:extLst>
                    <a:ext uri="{9D8B030D-6E8A-4147-A177-3AD203B41FA5}">
                      <a16:colId xmlns:a16="http://schemas.microsoft.com/office/drawing/2014/main" val="3114754547"/>
                    </a:ext>
                  </a:extLst>
                </a:gridCol>
                <a:gridCol w="1551329">
                  <a:extLst>
                    <a:ext uri="{9D8B030D-6E8A-4147-A177-3AD203B41FA5}">
                      <a16:colId xmlns:a16="http://schemas.microsoft.com/office/drawing/2014/main" val="2534808216"/>
                    </a:ext>
                  </a:extLst>
                </a:gridCol>
                <a:gridCol w="1515970">
                  <a:extLst>
                    <a:ext uri="{9D8B030D-6E8A-4147-A177-3AD203B41FA5}">
                      <a16:colId xmlns:a16="http://schemas.microsoft.com/office/drawing/2014/main" val="3766459238"/>
                    </a:ext>
                  </a:extLst>
                </a:gridCol>
                <a:gridCol w="1911540">
                  <a:extLst>
                    <a:ext uri="{9D8B030D-6E8A-4147-A177-3AD203B41FA5}">
                      <a16:colId xmlns:a16="http://schemas.microsoft.com/office/drawing/2014/main" val="2480611636"/>
                    </a:ext>
                  </a:extLst>
                </a:gridCol>
                <a:gridCol w="1186709">
                  <a:extLst>
                    <a:ext uri="{9D8B030D-6E8A-4147-A177-3AD203B41FA5}">
                      <a16:colId xmlns:a16="http://schemas.microsoft.com/office/drawing/2014/main" val="70155043"/>
                    </a:ext>
                  </a:extLst>
                </a:gridCol>
                <a:gridCol w="1695342">
                  <a:extLst>
                    <a:ext uri="{9D8B030D-6E8A-4147-A177-3AD203B41FA5}">
                      <a16:colId xmlns:a16="http://schemas.microsoft.com/office/drawing/2014/main" val="1950655386"/>
                    </a:ext>
                  </a:extLst>
                </a:gridCol>
              </a:tblGrid>
              <a:tr h="576061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ATRIBUTO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DESCRIPCIÓN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METRICA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IMPACTO(I)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DIFICULTAD(D)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/>
                        <a:t>PESO P</a:t>
                      </a:r>
                      <a:endParaRPr lang="es-C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VALOR (V) = (I+D) *P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807289"/>
                  </a:ext>
                </a:extLst>
              </a:tr>
              <a:tr h="1303717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Disponibilidad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Tiempo del sistema activo y accesible para los operarios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% </a:t>
                      </a:r>
                      <a:r>
                        <a:rPr lang="es-CO" sz="1600" dirty="0" err="1"/>
                        <a:t>uptime</a:t>
                      </a:r>
                      <a:r>
                        <a:rPr lang="es-CO" sz="1600" dirty="0"/>
                        <a:t> &gt; 99.5%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0.35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2.8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72499"/>
                  </a:ext>
                </a:extLst>
              </a:tr>
              <a:tr h="1067303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Rendimiento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Tiempo de respuesta del sistema ante las operaciones.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Tiempo &lt; 5 segundos &gt;3 segundos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1.75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0776310"/>
                  </a:ext>
                </a:extLst>
              </a:tr>
              <a:tr h="1303717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Escalabilidad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Capacidad de soportar mayor carga sin perdida de rendimiento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Nuevos usuarios/dispositivos sin impacto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0.20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1.6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673658"/>
                  </a:ext>
                </a:extLst>
              </a:tr>
              <a:tr h="1303717"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Seguridad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Protección frente accesos no autorizados o perdida de datos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Cifrado, autenticación, logs de acceso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0.20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1600" dirty="0"/>
                        <a:t>1.8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0046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13831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co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50_TF44600913.potx" id="{F79778ED-13D9-4980-81AF-DF3F74282063}" vid="{92B3A15D-4472-4682-A6C0-68416E82791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Damasco</Template>
  <TotalTime>1132</TotalTime>
  <Words>696</Words>
  <Application>Microsoft Office PowerPoint</Application>
  <PresentationFormat>Panorámica</PresentationFormat>
  <Paragraphs>129</Paragraphs>
  <Slides>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Bookman Old Style</vt:lpstr>
      <vt:lpstr>Calibri</vt:lpstr>
      <vt:lpstr>Rockwell</vt:lpstr>
      <vt:lpstr>Damasco</vt:lpstr>
      <vt:lpstr>Neopick Sistema de picking asistido por radiofrecuencia</vt:lpstr>
      <vt:lpstr> Contexto</vt:lpstr>
      <vt:lpstr>Requisitos funcionales</vt:lpstr>
      <vt:lpstr>Requisitos NO funcionales</vt:lpstr>
      <vt:lpstr>Atributos de calidad</vt:lpstr>
      <vt:lpstr>PONDERACIÓN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FABIAN ANDRES SAAVEDRA FORERO</dc:creator>
  <cp:lastModifiedBy>FABIAN ANDRES SAAVEDRA FORERO</cp:lastModifiedBy>
  <cp:revision>8</cp:revision>
  <dcterms:created xsi:type="dcterms:W3CDTF">2025-04-05T00:55:59Z</dcterms:created>
  <dcterms:modified xsi:type="dcterms:W3CDTF">2025-04-11T12:18:58Z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